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6" r:id="rId10"/>
    <p:sldId id="267" r:id="rId11"/>
    <p:sldId id="265" r:id="rId12"/>
    <p:sldId id="268" r:id="rId13"/>
    <p:sldId id="269" r:id="rId14"/>
    <p:sldId id="270" r:id="rId15"/>
    <p:sldId id="271" r:id="rId16"/>
    <p:sldId id="272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6"/>
    <p:restoredTop sz="94673"/>
  </p:normalViewPr>
  <p:slideViewPr>
    <p:cSldViewPr snapToGrid="0">
      <p:cViewPr varScale="1">
        <p:scale>
          <a:sx n="105" d="100"/>
          <a:sy n="105" d="100"/>
        </p:scale>
        <p:origin x="1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7E382-EDBB-404E-B23C-71CABD65DADA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03312-DAB7-B14E-AFBB-90B0AAE2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97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03312-DAB7-B14E-AFBB-90B0AAE27D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40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362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21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69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27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6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08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7/15/2024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501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7/15/2024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8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7/15/2024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58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4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3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 cap="all" spc="3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32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1580BD-7D80-4957-A58D-916E994A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C45B16-36EC-4606-9AE0-6F220A940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4AC1B709-7722-8F52-6539-84D67BF11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7000"/>
          </a:blip>
          <a:srcRect t="11465" b="8178"/>
          <a:stretch/>
        </p:blipFill>
        <p:spPr>
          <a:xfrm>
            <a:off x="-12503" y="1"/>
            <a:ext cx="12191999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59DE95-F3B9-4A35-9681-78FA926F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43F1C-2599-AED6-9DA7-CCD7085AE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6731" y="4521057"/>
            <a:ext cx="6241965" cy="1535402"/>
          </a:xfrm>
          <a:gradFill flip="none" rotWithShape="1">
            <a:gsLst>
              <a:gs pos="3000">
                <a:schemeClr val="bg1">
                  <a:lumMod val="75000"/>
                  <a:alpha val="39000"/>
                </a:schemeClr>
              </a:gs>
              <a:gs pos="44000">
                <a:schemeClr val="bg1">
                  <a:lumMod val="65000"/>
                  <a:alpha val="93000"/>
                </a:schemeClr>
              </a:gs>
              <a:gs pos="58000">
                <a:schemeClr val="bg1">
                  <a:lumMod val="65000"/>
                  <a:alpha val="65000"/>
                </a:schemeClr>
              </a:gs>
              <a:gs pos="100000">
                <a:schemeClr val="bg1">
                  <a:lumMod val="50000"/>
                  <a:alpha val="87000"/>
                </a:schemeClr>
              </a:gs>
            </a:gsLst>
            <a:lin ang="0" scaled="1"/>
            <a:tileRect/>
          </a:gradFill>
        </p:spPr>
        <p:txBody>
          <a:bodyPr anchor="ctr">
            <a:noAutofit/>
          </a:bodyPr>
          <a:lstStyle/>
          <a:p>
            <a:r>
              <a:rPr lang="en-US" sz="5500" dirty="0">
                <a:solidFill>
                  <a:srgbClr val="FF0000"/>
                </a:solidFill>
                <a:effectLst>
                  <a:glow rad="1270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U</a:t>
            </a:r>
            <a:r>
              <a:rPr lang="en-US" sz="5500" dirty="0">
                <a:solidFill>
                  <a:srgbClr val="FFC000"/>
                </a:solidFill>
                <a:effectLst>
                  <a:glow rad="1270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n</a:t>
            </a:r>
            <a:r>
              <a:rPr lang="en-US" sz="5500" dirty="0">
                <a:solidFill>
                  <a:srgbClr val="FFFF00"/>
                </a:solidFill>
                <a:effectLst>
                  <a:glow rad="1270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i</a:t>
            </a:r>
            <a:r>
              <a:rPr lang="en-US" sz="5500" dirty="0">
                <a:solidFill>
                  <a:schemeClr val="accent6">
                    <a:lumMod val="75000"/>
                  </a:schemeClr>
                </a:solidFill>
                <a:effectLst>
                  <a:glow rad="1270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c</a:t>
            </a:r>
            <a:r>
              <a:rPr lang="en-US" sz="5500" dirty="0">
                <a:solidFill>
                  <a:srgbClr val="0070C0"/>
                </a:solidFill>
                <a:effectLst>
                  <a:glow rad="1270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or</a:t>
            </a:r>
            <a:r>
              <a:rPr lang="en-US" sz="5500" dirty="0">
                <a:solidFill>
                  <a:srgbClr val="7030A0"/>
                </a:solidFill>
                <a:effectLst>
                  <a:glow rad="1270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n</a:t>
            </a:r>
            <a:r>
              <a:rPr lang="en-US" sz="5500" dirty="0">
                <a:solidFill>
                  <a:srgbClr val="FFFFFF"/>
                </a:solidFill>
                <a:effectLst>
                  <a:glow rad="1270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 </a:t>
            </a:r>
            <a:r>
              <a:rPr lang="en-US" sz="5500" dirty="0">
                <a:solidFill>
                  <a:srgbClr val="FFFFFF"/>
                </a:solidFill>
              </a:rPr>
              <a:t>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CE2DE-64BB-405A-AB10-CB488261A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301" y="4533812"/>
            <a:ext cx="3063431" cy="1551635"/>
          </a:xfr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bg2">
                  <a:lumMod val="90000"/>
                </a:schemeClr>
              </a:gs>
              <a:gs pos="55000">
                <a:schemeClr val="bg2">
                  <a:lumMod val="90000"/>
                </a:schemeClr>
              </a:gs>
              <a:gs pos="99000">
                <a:schemeClr val="bg1">
                  <a:lumMod val="65000"/>
                  <a:alpha val="78000"/>
                </a:schemeClr>
              </a:gs>
            </a:gsLst>
            <a:lin ang="0" scaled="1"/>
            <a:tileRect/>
          </a:gradFill>
        </p:spPr>
        <p:txBody>
          <a:bodyPr anchor="t">
            <a:normAutofit fontScale="92500" lnSpcReduction="1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Athena Wu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Ian Nguyen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Lana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Huyen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Oty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Baasandorj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687E3B-9C6D-4102-8F38-DCB77C49C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D5243F-6AFC-4A87-8525-C3B22EFD9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4495800"/>
            <a:ext cx="10375638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3C7C39-C73B-4051-B742-C9086B7B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185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09E39A-DA3F-4BDC-A89A-6545C1DD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1580BD-7D80-4957-A58D-916E994A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D2E98-F85F-4C9F-B090-4DF4DA71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619FA3B-6977-47DB-8048-B342BD3B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824" y="274145"/>
            <a:ext cx="10351830" cy="57704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49F567-B04F-1821-3CB9-1247ABE1D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7311" y="6094566"/>
            <a:ext cx="6068288" cy="3799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</a:pPr>
            <a:endParaRPr lang="en-US" sz="1800"/>
          </a:p>
        </p:txBody>
      </p:sp>
      <p:pic>
        <p:nvPicPr>
          <p:cNvPr id="3" name="Picture 2" descr="A graph with numbers and a bar&#10;&#10;Description automatically generated with medium confidence">
            <a:extLst>
              <a:ext uri="{FF2B5EF4-FFF2-40B4-BE49-F238E27FC236}">
                <a16:creationId xmlns:a16="http://schemas.microsoft.com/office/drawing/2014/main" id="{A0966C60-B0FD-AF7B-0FF7-2EEEEB475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855" y="1564556"/>
            <a:ext cx="7457767" cy="372888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25E2C-CE55-664D-32D1-B9626E02F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763802" y="3048284"/>
            <a:ext cx="5054319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Market Valuation vs Year Joined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BB500-835F-33D8-D967-B312440D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7/15/2024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992BB-9132-99F2-12ED-3CA0086B9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59DE95-F3B9-4A35-9681-78FA926F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260498"/>
            <a:ext cx="11456511" cy="626257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E687E3B-9C6D-4102-8F38-DCB77C49C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260498"/>
            <a:ext cx="0" cy="6262576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3C7C39-C73B-4051-B742-C9086B7B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6047437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F07B81A-3898-46B4-BFC6-9787CAF2E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46394" y="6047437"/>
            <a:ext cx="0" cy="475637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5D212B5-F35D-6A08-27BA-29E6536F4174}"/>
              </a:ext>
            </a:extLst>
          </p:cNvPr>
          <p:cNvSpPr txBox="1"/>
          <p:nvPr/>
        </p:nvSpPr>
        <p:spPr>
          <a:xfrm>
            <a:off x="628652" y="561315"/>
            <a:ext cx="9886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years went on, there were a notable 136 start up companies that no longer had a market value of $1B or more. 2021 still greatly holds the highest quantity of Unicorn companies founded.</a:t>
            </a:r>
          </a:p>
        </p:txBody>
      </p:sp>
    </p:spTree>
    <p:extLst>
      <p:ext uri="{BB962C8B-B14F-4D97-AF65-F5344CB8AC3E}">
        <p14:creationId xmlns:p14="http://schemas.microsoft.com/office/powerpoint/2010/main" val="32269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20747F-D92F-E6DF-90C6-3F986ADCB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Average Growth Rates</a:t>
            </a:r>
          </a:p>
        </p:txBody>
      </p:sp>
      <p:pic>
        <p:nvPicPr>
          <p:cNvPr id="11" name="Content Placeholder 10" descr="A graph with numbers and a bar chart&#10;&#10;Description automatically generated">
            <a:extLst>
              <a:ext uri="{FF2B5EF4-FFF2-40B4-BE49-F238E27FC236}">
                <a16:creationId xmlns:a16="http://schemas.microsoft.com/office/drawing/2014/main" id="{CE8C6086-82DE-8DE2-DC24-33E9B7D3E2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6188" y="1903204"/>
            <a:ext cx="5079579" cy="3051591"/>
          </a:xfrm>
        </p:spPr>
      </p:pic>
      <p:pic>
        <p:nvPicPr>
          <p:cNvPr id="13" name="Content Placeholder 12" descr="A graph of growth rates&#10;&#10;Description automatically generated">
            <a:extLst>
              <a:ext uri="{FF2B5EF4-FFF2-40B4-BE49-F238E27FC236}">
                <a16:creationId xmlns:a16="http://schemas.microsoft.com/office/drawing/2014/main" id="{E7869874-9479-BE39-A382-34A0FDF2FE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27540" y="1903204"/>
            <a:ext cx="5079579" cy="30515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F9942-B66B-BBAC-2155-A9FC6F5C5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229C3-FB6D-0838-60D8-977227B0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806452" y="3005635"/>
            <a:ext cx="4969020" cy="365125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Market Valuation vs Year Joined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6555-9B9A-6ADE-CE1C-9BE4713E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20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09E39A-DA3F-4BDC-A89A-6545C1DD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551580BD-7D80-4957-A58D-916E994A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BDD2E98-F85F-4C9F-B090-4DF4DA71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619FA3B-6977-47DB-8048-B342BD3B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824" y="274145"/>
            <a:ext cx="10351830" cy="57704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49F567-B04F-1821-3CB9-1247ABE1D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7311" y="6094566"/>
            <a:ext cx="6068288" cy="3799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</a:pPr>
            <a:endParaRPr lang="en-US" sz="1800"/>
          </a:p>
        </p:txBody>
      </p:sp>
      <p:pic>
        <p:nvPicPr>
          <p:cNvPr id="12" name="Picture 11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5629CD2-F35E-521D-944C-CCF573696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66" y="594474"/>
            <a:ext cx="8824205" cy="511803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2F25E2C-CE55-664D-32D1-B9626E02F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300" baseline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Market Valuation vs Year Joined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BB500-835F-33D8-D967-B312440D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7/15/2024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992BB-9132-99F2-12ED-3CA0086B9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59DE95-F3B9-4A35-9681-78FA926F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260498"/>
            <a:ext cx="11456511" cy="626257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E687E3B-9C6D-4102-8F38-DCB77C49C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260498"/>
            <a:ext cx="0" cy="6262576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73C7C39-C73B-4051-B742-C9086B7B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6047437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07B81A-3898-46B4-BFC6-9787CAF2E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46394" y="6047437"/>
            <a:ext cx="0" cy="475637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849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09E39A-DA3F-4BDC-A89A-6545C1DD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1580BD-7D80-4957-A58D-916E994A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DD2E98-F85F-4C9F-B090-4DF4DA71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619FA3B-6977-47DB-8048-B342BD3B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824" y="274145"/>
            <a:ext cx="10351830" cy="57704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F1A3-048E-9F6B-BCDC-8768AD574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7311" y="6094566"/>
            <a:ext cx="6068288" cy="3799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</a:pPr>
            <a:endParaRPr lang="en-US" sz="1800"/>
          </a:p>
        </p:txBody>
      </p:sp>
      <p:pic>
        <p:nvPicPr>
          <p:cNvPr id="8" name="Picture 7" descr="A bar graph with green squares&#10;&#10;Description automatically generated">
            <a:extLst>
              <a:ext uri="{FF2B5EF4-FFF2-40B4-BE49-F238E27FC236}">
                <a16:creationId xmlns:a16="http://schemas.microsoft.com/office/drawing/2014/main" id="{3ECBBDDA-B295-EE70-4AF6-256ADE7F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42" y="747715"/>
            <a:ext cx="6890461" cy="482332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8C44C-8E87-2D29-FC95-0175527E6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806452" y="3005635"/>
            <a:ext cx="496902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b="1" kern="1200" cap="all" spc="300" baseline="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Country of Origin vs Year Joined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B8CCE-F6C2-0B72-00EE-BB7B54618F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0E05506-6815-4E0E-B1DE-ECA35C2016DF}" type="datetime1">
              <a:rPr lang="en-US" smtClean="0"/>
              <a:pPr>
                <a:spcAft>
                  <a:spcPts val="600"/>
                </a:spcAft>
              </a:pPr>
              <a:t>7/15/2024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8C2C5-330A-B43B-251E-02BD0BE49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59DE95-F3B9-4A35-9681-78FA926F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260498"/>
            <a:ext cx="11456511" cy="626257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E687E3B-9C6D-4102-8F38-DCB77C49C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260498"/>
            <a:ext cx="0" cy="6262576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3C7C39-C73B-4051-B742-C9086B7B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6047437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F07B81A-3898-46B4-BFC6-9787CAF2E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46394" y="6047437"/>
            <a:ext cx="0" cy="475637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491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09E39A-DA3F-4BDC-A89A-6545C1DD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51580BD-7D80-4957-A58D-916E994A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DD2E98-F85F-4C9F-B090-4DF4DA71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619FA3B-6977-47DB-8048-B342BD3B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824" y="274145"/>
            <a:ext cx="10351830" cy="57704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F1A3-048E-9F6B-BCDC-8768AD574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7311" y="6094566"/>
            <a:ext cx="6068288" cy="3799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</a:pPr>
            <a:endParaRPr lang="en-US" sz="1800"/>
          </a:p>
        </p:txBody>
      </p:sp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E676110B-745F-7E02-0B6C-03F7CB81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25" y="356149"/>
            <a:ext cx="9936174" cy="568846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8C44C-8E87-2D29-FC95-0175527E6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806452" y="3005635"/>
            <a:ext cx="496902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b="1" kern="1200" cap="all" spc="300" baseline="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Country of Origin vs Year Joined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B8CCE-F6C2-0B72-00EE-BB7B54618F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0E05506-6815-4E0E-B1DE-ECA35C2016DF}" type="datetime1">
              <a:rPr lang="en-US" smtClean="0"/>
              <a:pPr>
                <a:spcAft>
                  <a:spcPts val="600"/>
                </a:spcAft>
              </a:pPr>
              <a:t>7/15/2024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8C2C5-330A-B43B-251E-02BD0BE49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59DE95-F3B9-4A35-9681-78FA926F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260498"/>
            <a:ext cx="11456511" cy="626257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E687E3B-9C6D-4102-8F38-DCB77C49C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260498"/>
            <a:ext cx="0" cy="6262576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3C7C39-C73B-4051-B742-C9086B7B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6047437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F07B81A-3898-46B4-BFC6-9787CAF2E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46394" y="6047437"/>
            <a:ext cx="0" cy="475637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56623FA-36F3-73B6-1942-6DBDE173A4E3}"/>
              </a:ext>
            </a:extLst>
          </p:cNvPr>
          <p:cNvSpPr txBox="1"/>
          <p:nvPr/>
        </p:nvSpPr>
        <p:spPr>
          <a:xfrm>
            <a:off x="489393" y="317678"/>
            <a:ext cx="9959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observation that there are a lot more active Unicorn Companies that were founded between the years 2016-2022</a:t>
            </a:r>
          </a:p>
        </p:txBody>
      </p:sp>
    </p:spTree>
    <p:extLst>
      <p:ext uri="{BB962C8B-B14F-4D97-AF65-F5344CB8AC3E}">
        <p14:creationId xmlns:p14="http://schemas.microsoft.com/office/powerpoint/2010/main" val="541157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09E39A-DA3F-4BDC-A89A-6545C1DD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1580BD-7D80-4957-A58D-916E994A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DD2E98-F85F-4C9F-B090-4DF4DA71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799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B59DE95-F3B9-4A35-9681-78FA926F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79506"/>
            <a:ext cx="11456511" cy="61435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20747F-D92F-E6DF-90C6-3F986ADC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19484"/>
            <a:ext cx="9542748" cy="11503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US vs China Unicorn Growth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C64EC9-B219-40E6-BCA8-5DEE0B637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64196" y="1371600"/>
            <a:ext cx="0" cy="3135529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E687E3B-9C6D-4102-8F38-DCB77C49C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79505"/>
            <a:ext cx="0" cy="6143569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6988FAC-01C3-459C-9DC3-98B16C60D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3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F5AB66E-9A9D-4E38-B645-3D8E3AE8E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719" y="4507129"/>
            <a:ext cx="103809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229C3-FB6D-0838-60D8-977227B0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767979" y="2844308"/>
            <a:ext cx="5007287" cy="729128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b="1" kern="1200" cap="all" spc="300" baseline="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Country of Origin vs Year Joined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73C7C39-C73B-4051-B742-C9086B7B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6047437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F9942-B66B-BBAC-2155-A9FC6F5C53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013" y="6140304"/>
            <a:ext cx="5080000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7/15/2024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6555-9B9A-6ADE-CE1C-9BE4713E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15" name="Content Placeholder 14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25A4C973-7CE4-8A2E-A8F9-7A1D889FDF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56110" y="810561"/>
            <a:ext cx="5200177" cy="3120106"/>
          </a:xfrm>
        </p:spPr>
      </p:pic>
      <p:pic>
        <p:nvPicPr>
          <p:cNvPr id="9" name="Content Placeholder 8" descr="A graph with a line going up&#10;&#10;Description automatically generated">
            <a:extLst>
              <a:ext uri="{FF2B5EF4-FFF2-40B4-BE49-F238E27FC236}">
                <a16:creationId xmlns:a16="http://schemas.microsoft.com/office/drawing/2014/main" id="{32EF978C-CAD2-4BD4-3BD8-4CBD0D578B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7742" y="810562"/>
            <a:ext cx="5200177" cy="31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25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09E39A-DA3F-4BDC-A89A-6545C1DD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551580BD-7D80-4957-A58D-916E994A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BDD2E98-F85F-4C9F-B090-4DF4DA71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619FA3B-6977-47DB-8048-B342BD3B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824" y="274145"/>
            <a:ext cx="10351830" cy="57704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F1A3-048E-9F6B-BCDC-8768AD574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7311" y="6094566"/>
            <a:ext cx="6068288" cy="3799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</a:pPr>
            <a:endParaRPr lang="en-US" sz="1800"/>
          </a:p>
        </p:txBody>
      </p:sp>
      <p:pic>
        <p:nvPicPr>
          <p:cNvPr id="10" name="Picture 9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B3310B46-2EA9-56CB-ECD4-9034ED1C4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72" y="573059"/>
            <a:ext cx="10325020" cy="493019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8C44C-8E87-2D29-FC95-0175527E6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806452" y="3005635"/>
            <a:ext cx="496902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b="1" kern="1200" cap="all" spc="300" baseline="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Industry vs Year Joined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B8CCE-F6C2-0B72-00EE-BB7B54618F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0E05506-6815-4E0E-B1DE-ECA35C2016DF}" type="datetime1">
              <a:rPr lang="en-US" smtClean="0"/>
              <a:pPr>
                <a:spcAft>
                  <a:spcPts val="600"/>
                </a:spcAft>
              </a:pPr>
              <a:t>7/15/2024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8C2C5-330A-B43B-251E-02BD0BE49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59DE95-F3B9-4A35-9681-78FA926F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260498"/>
            <a:ext cx="11456511" cy="626257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E687E3B-9C6D-4102-8F38-DCB77C49C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260498"/>
            <a:ext cx="0" cy="6262576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73C7C39-C73B-4051-B742-C9086B7B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6047437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07B81A-3898-46B4-BFC6-9787CAF2E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46394" y="6047437"/>
            <a:ext cx="0" cy="475637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84D432-6C75-D5D1-628B-C603BF11F005}"/>
              </a:ext>
            </a:extLst>
          </p:cNvPr>
          <p:cNvSpPr txBox="1"/>
          <p:nvPr/>
        </p:nvSpPr>
        <p:spPr>
          <a:xfrm>
            <a:off x="7891982" y="4322121"/>
            <a:ext cx="2587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Fintech is the most consistent industry throughout the years to join Unicorn Company status</a:t>
            </a:r>
          </a:p>
        </p:txBody>
      </p:sp>
    </p:spTree>
    <p:extLst>
      <p:ext uri="{BB962C8B-B14F-4D97-AF65-F5344CB8AC3E}">
        <p14:creationId xmlns:p14="http://schemas.microsoft.com/office/powerpoint/2010/main" val="100869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1ECA5-644F-AF76-C9EE-9056A48E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CC4E6-D852-3907-100A-AA924CEB0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80019-26DA-862A-0FB3-5E66E674A86C}"/>
              </a:ext>
            </a:extLst>
          </p:cNvPr>
          <p:cNvSpPr txBox="1"/>
          <p:nvPr/>
        </p:nvSpPr>
        <p:spPr>
          <a:xfrm>
            <a:off x="628652" y="906839"/>
            <a:ext cx="97091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Set Sources: </a:t>
            </a:r>
          </a:p>
          <a:p>
            <a:endParaRPr lang="en-US" dirty="0"/>
          </a:p>
          <a:p>
            <a:r>
              <a:rPr lang="en-US" dirty="0"/>
              <a:t>CB Insights: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	- https://</a:t>
            </a:r>
            <a:r>
              <a:rPr lang="en-US" dirty="0" err="1"/>
              <a:t>www.cbinsights.com</a:t>
            </a:r>
            <a:r>
              <a:rPr lang="en-US" dirty="0"/>
              <a:t>/research-unicorn-companies</a:t>
            </a:r>
          </a:p>
          <a:p>
            <a:endParaRPr lang="en-US" dirty="0"/>
          </a:p>
          <a:p>
            <a:r>
              <a:rPr lang="en-US" dirty="0"/>
              <a:t>Kaggle: </a:t>
            </a:r>
          </a:p>
          <a:p>
            <a:endParaRPr lang="en-US" dirty="0"/>
          </a:p>
          <a:p>
            <a:r>
              <a:rPr lang="en-US" dirty="0"/>
              <a:t>	- 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tahzeer</a:t>
            </a:r>
            <a:r>
              <a:rPr lang="en-US" dirty="0"/>
              <a:t>/unicorn-startup-companies-july-2023</a:t>
            </a:r>
          </a:p>
          <a:p>
            <a:r>
              <a:rPr lang="en-US" dirty="0"/>
              <a:t>	- 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ramjasmaurya</a:t>
            </a:r>
            <a:r>
              <a:rPr lang="en-US" dirty="0"/>
              <a:t>/unicorn-startups</a:t>
            </a:r>
          </a:p>
          <a:p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999B6-05AF-5AD3-9B80-35582EBD3205}"/>
              </a:ext>
            </a:extLst>
          </p:cNvPr>
          <p:cNvSpPr txBox="1"/>
          <p:nvPr/>
        </p:nvSpPr>
        <p:spPr>
          <a:xfrm>
            <a:off x="10928323" y="1243390"/>
            <a:ext cx="738664" cy="437122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3600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136109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0701-5D62-D9CB-DDBA-F879E8BC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Overview: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BA846-8B71-67F4-5438-BB993B22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106276"/>
            <a:ext cx="9527275" cy="36439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A PRIVATELY HELD STARTUP WITH VALUATION ABOVE 1 BILLION USD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sz="2000" dirty="0"/>
              <a:t>Using the data of each unicorn company between 2022 and 2024, we will look at:</a:t>
            </a:r>
          </a:p>
          <a:p>
            <a:pPr lvl="1"/>
            <a:r>
              <a:rPr lang="en-US" sz="2000" dirty="0"/>
              <a:t>The relationship between growth and: Industry, year inducted as a Unicorn company, and location</a:t>
            </a:r>
          </a:p>
          <a:p>
            <a:pPr lvl="1"/>
            <a:r>
              <a:rPr lang="en-US" sz="2000" dirty="0"/>
              <a:t>Visualizations of the data </a:t>
            </a:r>
          </a:p>
          <a:p>
            <a:pPr lvl="1"/>
            <a:r>
              <a:rPr lang="en-US" sz="2000" dirty="0"/>
              <a:t>Analysis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C0183-E957-3981-75C6-F55EEEF6D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SOURCES IN APPENDIX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C407-3217-333B-78D1-8D5BE70B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</a:t>
            </a:fld>
            <a:endParaRPr lang="en-US"/>
          </a:p>
        </p:txBody>
      </p:sp>
      <p:pic>
        <p:nvPicPr>
          <p:cNvPr id="10" name="Graphic 9" descr="Unicorn outline">
            <a:extLst>
              <a:ext uri="{FF2B5EF4-FFF2-40B4-BE49-F238E27FC236}">
                <a16:creationId xmlns:a16="http://schemas.microsoft.com/office/drawing/2014/main" id="{7D69F4E1-D2B1-BBD9-4F88-D1A56FDF0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3" y="266580"/>
            <a:ext cx="1560362" cy="15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4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033E41-DBD4-5FE0-B239-58D751562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Sources in 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9BE85-B876-E9D5-E544-5366F70AC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227E7B-87FE-9B26-C334-ECF20474C6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15636" y="430621"/>
            <a:ext cx="7980218" cy="2775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6FFD38-FF94-6C69-768F-A56E2F821C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15635" y="3206349"/>
            <a:ext cx="7980219" cy="27757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023EED-83A2-EE41-F65B-C278C651B8AE}"/>
              </a:ext>
            </a:extLst>
          </p:cNvPr>
          <p:cNvSpPr txBox="1"/>
          <p:nvPr/>
        </p:nvSpPr>
        <p:spPr>
          <a:xfrm>
            <a:off x="11034811" y="430621"/>
            <a:ext cx="553998" cy="5125052"/>
          </a:xfrm>
          <a:prstGeom prst="rect">
            <a:avLst/>
          </a:prstGeom>
          <a:noFill/>
        </p:spPr>
        <p:txBody>
          <a:bodyPr vert="vert" wrap="square" rtlCol="0" anchor="ctr" anchorCtr="0">
            <a:spAutoFit/>
          </a:bodyPr>
          <a:lstStyle/>
          <a:p>
            <a:r>
              <a:rPr lang="en-US" sz="2400" dirty="0"/>
              <a:t>INDUDSTRY 2022 GROWTH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60C937-F666-920C-C07A-F6D3864463E0}"/>
              </a:ext>
            </a:extLst>
          </p:cNvPr>
          <p:cNvSpPr txBox="1"/>
          <p:nvPr/>
        </p:nvSpPr>
        <p:spPr>
          <a:xfrm>
            <a:off x="8395854" y="2736502"/>
            <a:ext cx="1943100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84000"/>
                  </a:schemeClr>
                </a:solidFill>
              </a:rPr>
              <a:t>Artificial Intelligence experienced the highest average growth rate, while the E-commerce &amp; Direct-to-Consumer and Edtech industries saw significant declines.</a:t>
            </a:r>
          </a:p>
        </p:txBody>
      </p:sp>
    </p:spTree>
    <p:extLst>
      <p:ext uri="{BB962C8B-B14F-4D97-AF65-F5344CB8AC3E}">
        <p14:creationId xmlns:p14="http://schemas.microsoft.com/office/powerpoint/2010/main" val="385464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22E1B-6156-EC6F-2154-490BCB57B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Sources in 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2D2A-4F23-44D7-6B62-223F2DCF3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5F694-5A7C-E0B2-2402-B8272ADCFDB9}"/>
              </a:ext>
            </a:extLst>
          </p:cNvPr>
          <p:cNvSpPr txBox="1"/>
          <p:nvPr/>
        </p:nvSpPr>
        <p:spPr>
          <a:xfrm>
            <a:off x="11020656" y="866474"/>
            <a:ext cx="553998" cy="5125052"/>
          </a:xfrm>
          <a:prstGeom prst="rect">
            <a:avLst/>
          </a:prstGeom>
          <a:noFill/>
        </p:spPr>
        <p:txBody>
          <a:bodyPr vert="vert" wrap="square" rtlCol="0" anchor="ctr" anchorCtr="0">
            <a:spAutoFit/>
          </a:bodyPr>
          <a:lstStyle/>
          <a:p>
            <a:r>
              <a:rPr lang="en-US" sz="2400" dirty="0"/>
              <a:t>INDUDSTRY 2023 GROWTH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E4AC14-7252-145C-8D5D-78A1959338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2652577" y="430621"/>
            <a:ext cx="8076994" cy="2809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169426-FFD8-5523-B80D-6D6A7A2B82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652577" y="3240010"/>
            <a:ext cx="8076994" cy="2751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99016F-4EF8-DF7E-34CF-26256C01E4F4}"/>
              </a:ext>
            </a:extLst>
          </p:cNvPr>
          <p:cNvSpPr txBox="1"/>
          <p:nvPr/>
        </p:nvSpPr>
        <p:spPr>
          <a:xfrm>
            <a:off x="563935" y="2644170"/>
            <a:ext cx="1943100" cy="1569660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84000"/>
                  </a:schemeClr>
                </a:solidFill>
              </a:rPr>
              <a:t>Data Management &amp; Analytics and Artificial Intelligence industries had notable growth, whereas the Internet and Supply Chain, Logistics, &amp; Delivery industries experienced a decrease</a:t>
            </a:r>
          </a:p>
        </p:txBody>
      </p:sp>
    </p:spTree>
    <p:extLst>
      <p:ext uri="{BB962C8B-B14F-4D97-AF65-F5344CB8AC3E}">
        <p14:creationId xmlns:p14="http://schemas.microsoft.com/office/powerpoint/2010/main" val="1943046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253D3-77D1-C125-17FF-AE9DFAFD1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Sources in 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9F634-080E-E56C-3F04-2CEED5A6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88D7D-1ECD-6FE6-8965-DA3A386CEF84}"/>
              </a:ext>
            </a:extLst>
          </p:cNvPr>
          <p:cNvSpPr txBox="1"/>
          <p:nvPr/>
        </p:nvSpPr>
        <p:spPr>
          <a:xfrm>
            <a:off x="11020656" y="866474"/>
            <a:ext cx="553998" cy="5125052"/>
          </a:xfrm>
          <a:prstGeom prst="rect">
            <a:avLst/>
          </a:prstGeom>
          <a:noFill/>
        </p:spPr>
        <p:txBody>
          <a:bodyPr vert="vert" wrap="square" rtlCol="0" anchor="ctr" anchorCtr="0">
            <a:spAutoFit/>
          </a:bodyPr>
          <a:lstStyle/>
          <a:p>
            <a:r>
              <a:rPr lang="en-US" sz="2400" dirty="0"/>
              <a:t>INDUDSTRY TOTAL GROWTH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8328C-769C-F5EB-F09F-335E758A93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87925" y="430621"/>
            <a:ext cx="8132620" cy="2737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512BC-8DEF-EEC4-1D39-65A29ED9FE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387926" y="3162789"/>
            <a:ext cx="8132620" cy="2828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09531D-4A7F-E6A9-3038-1B59FD30CD80}"/>
              </a:ext>
            </a:extLst>
          </p:cNvPr>
          <p:cNvSpPr txBox="1"/>
          <p:nvPr/>
        </p:nvSpPr>
        <p:spPr>
          <a:xfrm>
            <a:off x="8699572" y="2644170"/>
            <a:ext cx="1943100" cy="1938992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84000"/>
                  </a:schemeClr>
                </a:solidFill>
              </a:rPr>
              <a:t>Artificial Intelligence and Other industries demonstrated the most substantial average total growth, highlighting their strong performance over the period, while the E-commerce &amp; Direct-to-Consumer and Edtech industries underperformed</a:t>
            </a:r>
          </a:p>
        </p:txBody>
      </p:sp>
    </p:spTree>
    <p:extLst>
      <p:ext uri="{BB962C8B-B14F-4D97-AF65-F5344CB8AC3E}">
        <p14:creationId xmlns:p14="http://schemas.microsoft.com/office/powerpoint/2010/main" val="3692139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603368-3285-4562-6CB3-00725A24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7/15/2024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4E85B7-D21B-AD45-9777-4FBEC1E3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Country vs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D4F93-ED39-04F9-CCBC-A0CC909F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graph of the average cagr by country&#10;&#10;Description automatically generated">
            <a:extLst>
              <a:ext uri="{FF2B5EF4-FFF2-40B4-BE49-F238E27FC236}">
                <a16:creationId xmlns:a16="http://schemas.microsoft.com/office/drawing/2014/main" id="{10BCE5CD-7E41-0C92-6FDF-9F6B54D1AE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628652" y="533097"/>
            <a:ext cx="7772400" cy="513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36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2670A5-CF03-BE35-1654-3832C5FCC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8ED1E-699F-1348-3F42-06F7829B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Map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794E8-EEB5-D4D6-0604-DF0E0CD3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</a:t>
            </a:fld>
            <a:endParaRPr lang="en-US"/>
          </a:p>
        </p:txBody>
      </p:sp>
      <p:pic>
        <p:nvPicPr>
          <p:cNvPr id="28" name="Picture 27" descr="A map of the world with red dots&#10;&#10;Description automatically generated">
            <a:extLst>
              <a:ext uri="{FF2B5EF4-FFF2-40B4-BE49-F238E27FC236}">
                <a16:creationId xmlns:a16="http://schemas.microsoft.com/office/drawing/2014/main" id="{B8ADD248-F0B4-6869-7397-BE250C97E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166" y="420478"/>
            <a:ext cx="4799025" cy="2392543"/>
          </a:xfrm>
          <a:prstGeom prst="rect">
            <a:avLst/>
          </a:prstGeom>
        </p:spPr>
      </p:pic>
      <p:pic>
        <p:nvPicPr>
          <p:cNvPr id="30" name="Picture 29" descr="A map of the world with different colored circles&#10;&#10;Description automatically generated">
            <a:extLst>
              <a:ext uri="{FF2B5EF4-FFF2-40B4-BE49-F238E27FC236}">
                <a16:creationId xmlns:a16="http://schemas.microsoft.com/office/drawing/2014/main" id="{A26A0005-80CC-8E23-2B1A-019E2AD27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2" y="398685"/>
            <a:ext cx="4799024" cy="2436127"/>
          </a:xfrm>
          <a:prstGeom prst="rect">
            <a:avLst/>
          </a:prstGeom>
        </p:spPr>
      </p:pic>
      <p:pic>
        <p:nvPicPr>
          <p:cNvPr id="32" name="Picture 31" descr="A map of the world with different colored circles&#10;&#10;Description automatically generated">
            <a:extLst>
              <a:ext uri="{FF2B5EF4-FFF2-40B4-BE49-F238E27FC236}">
                <a16:creationId xmlns:a16="http://schemas.microsoft.com/office/drawing/2014/main" id="{09ACCB50-2BA4-ECCD-FF62-98D38666C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017" y="2948427"/>
            <a:ext cx="4152902" cy="2193105"/>
          </a:xfrm>
          <a:prstGeom prst="rect">
            <a:avLst/>
          </a:prstGeom>
        </p:spPr>
      </p:pic>
      <p:pic>
        <p:nvPicPr>
          <p:cNvPr id="34" name="Picture 33" descr="A map of the world with different colored circles&#10;&#10;Description automatically generated">
            <a:extLst>
              <a:ext uri="{FF2B5EF4-FFF2-40B4-BE49-F238E27FC236}">
                <a16:creationId xmlns:a16="http://schemas.microsoft.com/office/drawing/2014/main" id="{63924659-8383-2A9C-7939-731866707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164" y="2159488"/>
            <a:ext cx="4138582" cy="2237772"/>
          </a:xfrm>
          <a:prstGeom prst="rect">
            <a:avLst/>
          </a:prstGeom>
        </p:spPr>
      </p:pic>
      <p:pic>
        <p:nvPicPr>
          <p:cNvPr id="36" name="Picture 35" descr="A map of the world with red dots&#10;&#10;Description automatically generated">
            <a:extLst>
              <a:ext uri="{FF2B5EF4-FFF2-40B4-BE49-F238E27FC236}">
                <a16:creationId xmlns:a16="http://schemas.microsoft.com/office/drawing/2014/main" id="{0A764D48-D2B0-E36E-3D06-F73EA4DAB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391" y="3721935"/>
            <a:ext cx="4152902" cy="219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06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BC82285-EB6C-6313-F6C5-3DDB4564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Comparing the Entry Dates of Unicorn Companies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7FC3199-01D3-A0CC-A9D4-1C0F7EBFB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114392"/>
            <a:ext cx="9527275" cy="26381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does “date joined” entail?</a:t>
            </a:r>
          </a:p>
          <a:p>
            <a:pPr marL="457200" lvl="1" indent="0">
              <a:buNone/>
            </a:pPr>
            <a:r>
              <a:rPr lang="en-US" dirty="0"/>
              <a:t>Typically means the date when the company reached a market valuation of $1 billion or more, officially making it a "unicorn“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3DC4A-10B5-E4B6-BBA3-1AA6BE97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7/15/2024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3E97A1-1D6B-C2CF-12FB-A36942368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Trend and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839C1-B5A9-AB0E-7A1B-6FF787FD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73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09E39A-DA3F-4BDC-A89A-6545C1DD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1580BD-7D80-4957-A58D-916E994A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DD2E98-F85F-4C9F-B090-4DF4DA71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619FA3B-6977-47DB-8048-B342BD3B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824" y="274145"/>
            <a:ext cx="10351830" cy="57704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49F567-B04F-1821-3CB9-1247ABE1D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7311" y="6094566"/>
            <a:ext cx="6068288" cy="3799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</a:pPr>
            <a:endParaRPr lang="en-US" sz="1800" dirty="0"/>
          </a:p>
        </p:txBody>
      </p:sp>
      <p:pic>
        <p:nvPicPr>
          <p:cNvPr id="10" name="Picture 9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B3CCBD33-1926-D7A7-B398-9FBC860B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855" y="1564556"/>
            <a:ext cx="7457767" cy="372888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25E2C-CE55-664D-32D1-B9626E02F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806452" y="3005635"/>
            <a:ext cx="496902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Market Valuation vs Year Joined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BB500-835F-33D8-D967-B312440D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7/15/2024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992BB-9132-99F2-12ED-3CA0086B9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59DE95-F3B9-4A35-9681-78FA926F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260498"/>
            <a:ext cx="11456511" cy="626257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687E3B-9C6D-4102-8F38-DCB77C49C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260498"/>
            <a:ext cx="0" cy="6262576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3C7C39-C73B-4051-B742-C9086B7B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6047437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F07B81A-3898-46B4-BFC6-9787CAF2E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46394" y="6047437"/>
            <a:ext cx="0" cy="475637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B90605-B625-1BE5-412E-5241B5832ED7}"/>
              </a:ext>
            </a:extLst>
          </p:cNvPr>
          <p:cNvSpPr txBox="1"/>
          <p:nvPr/>
        </p:nvSpPr>
        <p:spPr>
          <a:xfrm>
            <a:off x="628652" y="561315"/>
            <a:ext cx="9886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significant Increase in Unicorn Companies in 2021. Possibly due to accelerated digital transformation and increased adoption of technology driven by the COVID-19 pandemic.</a:t>
            </a:r>
          </a:p>
        </p:txBody>
      </p:sp>
    </p:spTree>
    <p:extLst>
      <p:ext uri="{BB962C8B-B14F-4D97-AF65-F5344CB8AC3E}">
        <p14:creationId xmlns:p14="http://schemas.microsoft.com/office/powerpoint/2010/main" val="1558712455"/>
      </p:ext>
    </p:extLst>
  </p:cSld>
  <p:clrMapOvr>
    <a:masterClrMapping/>
  </p:clrMapOvr>
</p:sld>
</file>

<file path=ppt/theme/theme1.xml><?xml version="1.0" encoding="utf-8"?>
<a:theme xmlns:a="http://schemas.openxmlformats.org/drawingml/2006/main" name="Memo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VTI" id="{DF30D94D-D909-45F8-8565-C675708280D4}" vid="{636A8D8B-0354-48FA-9492-83E81C2616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438</Words>
  <Application>Microsoft Office PowerPoint</Application>
  <PresentationFormat>Widescreen</PresentationFormat>
  <Paragraphs>82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Arial</vt:lpstr>
      <vt:lpstr>Elephant</vt:lpstr>
      <vt:lpstr>Univers Condensed</vt:lpstr>
      <vt:lpstr>MemoVTI</vt:lpstr>
      <vt:lpstr>Unicorn Growth</vt:lpstr>
      <vt:lpstr>             Overview: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the Entry Dates of Unicorn Companies</vt:lpstr>
      <vt:lpstr>PowerPoint Presentation</vt:lpstr>
      <vt:lpstr>PowerPoint Presentation</vt:lpstr>
      <vt:lpstr>Average Growth Rates</vt:lpstr>
      <vt:lpstr>PowerPoint Presentation</vt:lpstr>
      <vt:lpstr>PowerPoint Presentation</vt:lpstr>
      <vt:lpstr>PowerPoint Presentation</vt:lpstr>
      <vt:lpstr>US vs China Unicorn Growth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Lana Huyen</dc:creator>
  <cp:lastModifiedBy>Tristian Nguyen</cp:lastModifiedBy>
  <cp:revision>7</cp:revision>
  <dcterms:created xsi:type="dcterms:W3CDTF">2024-07-15T18:07:05Z</dcterms:created>
  <dcterms:modified xsi:type="dcterms:W3CDTF">2024-07-16T02:50:00Z</dcterms:modified>
</cp:coreProperties>
</file>